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Roboto Medium" charset="0"/>
      <p:regular r:id="rId26"/>
      <p:bold r:id="rId27"/>
      <p:italic r:id="rId28"/>
      <p:boldItalic r:id="rId29"/>
    </p:embeddedFont>
    <p:embeddedFont>
      <p:font typeface="Open Sans" charset="0"/>
      <p:regular r:id="rId30"/>
      <p:bold r:id="rId31"/>
      <p:italic r:id="rId32"/>
      <p:boldItalic r:id="rId33"/>
    </p:embeddedFont>
    <p:embeddedFont>
      <p:font typeface="Roboto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CDEA6B0-8753-45E2-958F-3FC29605A715}">
  <a:tblStyle styleId="{CCDEA6B0-8753-45E2-958F-3FC29605A7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4" y="-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582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1c7fa883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11c7fa883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9090756a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9090756a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1b736cc7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11b736cc7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11b736cc7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11b736cc7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11b736cc7d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11b736cc7d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11b736cc7d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11b736cc7d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11b736cc7d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11b736cc7d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1b736cc7d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11b736cc7d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5b09a96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5b09a96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9090756a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e9090756a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11c7fa883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11c7fa883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11c7fa883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11c7fa883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1a779af7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11a779af7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1a779af7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1a779af7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1a779af7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11a779af7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11a779af7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11a779af7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1c7fa88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1c7fa88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1c7fa883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1c7fa883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0hyPsNWCj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://drive.google.com/file/d/1Zl1McFdyhTrzgCjBEyKYsqq2GSryQPm8/view" TargetMode="External"/><Relationship Id="rId7" Type="http://schemas.openxmlformats.org/officeDocument/2006/relationships/hyperlink" Target="http://drive.google.com/file/d/1Qsv-Es3-3LkEcfqEw4fjbw-UuhobbNYk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hyperlink" Target="http://drive.google.com/file/d/10UALrqtxSBZaqe81YxpIjaqX8rWjWTPU/view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000" y="1050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MESA DE TRABAJO PARA LA SEGURIDAD RURAL</a:t>
            </a: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t="11664" r="6812" b="68024"/>
          <a:stretch/>
        </p:blipFill>
        <p:spPr>
          <a:xfrm>
            <a:off x="0" y="3920750"/>
            <a:ext cx="9144001" cy="1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5595375" y="3934050"/>
            <a:ext cx="3548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MINISTERIO DE SEGURIDAD</a:t>
            </a:r>
            <a:endParaRPr sz="1200" b="1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Subsecretaria de Articulación Institucional</a:t>
            </a:r>
            <a:endParaRPr sz="1200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para la seguridad.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4349225" y="207875"/>
            <a:ext cx="5313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2CC"/>
                </a:solidFill>
              </a:rPr>
              <a:t>Se reciben parte de redes sociales y se envían análisis para alentar las diferentes iniciativas en seguridad</a:t>
            </a:r>
            <a:endParaRPr sz="1600">
              <a:solidFill>
                <a:srgbClr val="FFF2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l="28372" t="10909" r="29211" b="3730"/>
          <a:stretch/>
        </p:blipFill>
        <p:spPr>
          <a:xfrm>
            <a:off x="247950" y="207875"/>
            <a:ext cx="4059552" cy="45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l="34564" t="22323" r="35196" b="3635"/>
          <a:stretch/>
        </p:blipFill>
        <p:spPr>
          <a:xfrm>
            <a:off x="6175525" y="1106950"/>
            <a:ext cx="2806450" cy="386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Delitos prevalentes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/>
              <a:t>Análisis de los delitos rurales</a:t>
            </a:r>
            <a:endParaRPr sz="2400"/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l="7783"/>
          <a:stretch/>
        </p:blipFill>
        <p:spPr>
          <a:xfrm>
            <a:off x="-4572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/>
        </p:nvSpPr>
        <p:spPr>
          <a:xfrm>
            <a:off x="7266600" y="3902150"/>
            <a:ext cx="187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2CC"/>
                </a:solidFill>
                <a:latin typeface="Roboto"/>
                <a:ea typeface="Roboto"/>
                <a:cs typeface="Roboto"/>
                <a:sym typeface="Roboto"/>
              </a:rPr>
              <a:t>-Casos detenidos se dan en controles de tránsito o flagrancia.</a:t>
            </a:r>
            <a:endParaRPr sz="1200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2CC"/>
                </a:solidFill>
                <a:latin typeface="Roboto"/>
                <a:ea typeface="Roboto"/>
                <a:cs typeface="Roboto"/>
                <a:sym typeface="Roboto"/>
              </a:rPr>
              <a:t>-Observan los movimientos de los campos</a:t>
            </a:r>
            <a:endParaRPr sz="1200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 idx="4294967295"/>
          </p:nvPr>
        </p:nvSpPr>
        <p:spPr>
          <a:xfrm>
            <a:off x="3600829" y="3323445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2CC"/>
                </a:solidFill>
              </a:rPr>
              <a:t>Entraderas</a:t>
            </a:r>
            <a:endParaRPr sz="1800">
              <a:solidFill>
                <a:srgbClr val="FFF2CC"/>
              </a:solidFill>
            </a:endParaRPr>
          </a:p>
        </p:txBody>
      </p:sp>
      <p:sp>
        <p:nvSpPr>
          <p:cNvPr id="175" name="Google Shape;175;p24"/>
          <p:cNvSpPr txBox="1">
            <a:spLocks noGrp="1"/>
          </p:cNvSpPr>
          <p:nvPr>
            <p:ph type="title" idx="4294967295"/>
          </p:nvPr>
        </p:nvSpPr>
        <p:spPr>
          <a:xfrm>
            <a:off x="-73075" y="3043745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2CC"/>
                </a:solidFill>
              </a:rPr>
              <a:t>Abigeato</a:t>
            </a:r>
            <a:endParaRPr sz="1800">
              <a:solidFill>
                <a:srgbClr val="FFF2CC"/>
              </a:solidFill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Tipología del delito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¿Que tipo de delitos preocupan mas en el ámbito rural? ¿Cuales son sus características?</a:t>
            </a:r>
            <a:endParaRPr sz="1600" i="1"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l="7455" t="30510" r="7920" b="23808"/>
          <a:stretch/>
        </p:blipFill>
        <p:spPr>
          <a:xfrm>
            <a:off x="119450" y="1393899"/>
            <a:ext cx="1644300" cy="161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 t="34657" r="17437" b="-4827"/>
          <a:stretch/>
        </p:blipFill>
        <p:spPr>
          <a:xfrm>
            <a:off x="2041474" y="1393900"/>
            <a:ext cx="1644300" cy="160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 rotWithShape="1">
          <a:blip r:embed="rId5">
            <a:alphaModFix/>
          </a:blip>
          <a:srcRect l="18730" r="18730"/>
          <a:stretch/>
        </p:blipFill>
        <p:spPr>
          <a:xfrm>
            <a:off x="3789829" y="13630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>
            <a:spLocks noGrp="1"/>
          </p:cNvSpPr>
          <p:nvPr>
            <p:ph type="title" idx="4294967295"/>
          </p:nvPr>
        </p:nvSpPr>
        <p:spPr>
          <a:xfrm>
            <a:off x="1802593" y="3502145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2CC"/>
                </a:solidFill>
              </a:rPr>
              <a:t>Robo de maquinaria y vehiculos</a:t>
            </a:r>
            <a:endParaRPr sz="1800">
              <a:solidFill>
                <a:srgbClr val="FFF2CC"/>
              </a:solidFill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 t="38639" r="32441" b="-196"/>
          <a:stretch/>
        </p:blipFill>
        <p:spPr>
          <a:xfrm>
            <a:off x="7460100" y="1387375"/>
            <a:ext cx="1568100" cy="149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>
            <a:spLocks noGrp="1"/>
          </p:cNvSpPr>
          <p:nvPr>
            <p:ph type="title" idx="4294967295"/>
          </p:nvPr>
        </p:nvSpPr>
        <p:spPr>
          <a:xfrm>
            <a:off x="7266590" y="3323445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2CC"/>
                </a:solidFill>
              </a:rPr>
              <a:t>Caza Furtiva + intrusiones</a:t>
            </a:r>
            <a:endParaRPr sz="1800">
              <a:solidFill>
                <a:srgbClr val="FFF2CC"/>
              </a:solidFill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7">
            <a:alphaModFix/>
          </a:blip>
          <a:srcRect l="14837" t="38446" r="23108"/>
          <a:stretch/>
        </p:blipFill>
        <p:spPr>
          <a:xfrm>
            <a:off x="5622713" y="1369604"/>
            <a:ext cx="1644300" cy="163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>
            <a:spLocks noGrp="1"/>
          </p:cNvSpPr>
          <p:nvPr>
            <p:ph type="title" idx="4294967295"/>
          </p:nvPr>
        </p:nvSpPr>
        <p:spPr>
          <a:xfrm>
            <a:off x="5437790" y="3323445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2CC"/>
                </a:solidFill>
              </a:rPr>
              <a:t>Escruches</a:t>
            </a:r>
            <a:endParaRPr sz="1800">
              <a:solidFill>
                <a:srgbClr val="FFF2CC"/>
              </a:solidFill>
            </a:endParaRPr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4294967295"/>
          </p:nvPr>
        </p:nvSpPr>
        <p:spPr>
          <a:xfrm>
            <a:off x="0" y="3658900"/>
            <a:ext cx="21207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2CC"/>
                </a:solidFill>
              </a:rPr>
              <a:t> Difícil vigilancia nocturna</a:t>
            </a:r>
            <a:endParaRPr sz="1200">
              <a:solidFill>
                <a:srgbClr val="FFF2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2CC"/>
                </a:solidFill>
              </a:rPr>
              <a:t>- Se da en contextos donde se conocen los movimientos del campo.</a:t>
            </a:r>
            <a:endParaRPr sz="1200">
              <a:solidFill>
                <a:srgbClr val="FFF2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2CC"/>
                </a:solidFill>
              </a:rPr>
              <a:t>- Posterior venta de carne </a:t>
            </a:r>
            <a:endParaRPr sz="1200">
              <a:solidFill>
                <a:srgbClr val="FFF2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FFF2CC"/>
              </a:solidFill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4294967295"/>
          </p:nvPr>
        </p:nvSpPr>
        <p:spPr>
          <a:xfrm>
            <a:off x="2451300" y="3989700"/>
            <a:ext cx="4530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rgbClr val="FFF2CC"/>
                </a:solidFill>
              </a:rPr>
              <a:t>- Los delincuentes suelen tener conocimiento de los establecimientos: como ingresar, si están ocupados, van atrás de un dato económico como cobro de cosechas o ventas realizadas</a:t>
            </a:r>
            <a:endParaRPr sz="1200">
              <a:solidFill>
                <a:srgbClr val="FFF2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l="6569" t="41310" r="57212" b="28491"/>
          <a:stretch/>
        </p:blipFill>
        <p:spPr>
          <a:xfrm>
            <a:off x="0" y="0"/>
            <a:ext cx="9144000" cy="42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4">
            <a:alphaModFix/>
          </a:blip>
          <a:srcRect t="11664" r="6812" b="68024"/>
          <a:stretch/>
        </p:blipFill>
        <p:spPr>
          <a:xfrm>
            <a:off x="0" y="3920750"/>
            <a:ext cx="9144001" cy="1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/>
        </p:nvSpPr>
        <p:spPr>
          <a:xfrm>
            <a:off x="5595375" y="3934050"/>
            <a:ext cx="3548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MINISTERIO DE SEGURIDAD</a:t>
            </a:r>
            <a:endParaRPr sz="1200" b="1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Subsecretaria de Articulación Institucional</a:t>
            </a:r>
            <a:endParaRPr sz="1200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para la seguridad.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317975" y="406400"/>
            <a:ext cx="6227100" cy="3514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22000"/>
              </a:srgbClr>
            </a:outerShdw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/>
              <a:t>Seguridad rural una mesa de 4 patas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</p:txBody>
      </p:sp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440550" y="2262425"/>
            <a:ext cx="8262900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Ministerio - Policia, Municipios, Entidades rurales y ciudadanía</a:t>
            </a:r>
            <a:endParaRPr sz="48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4325" t="26074" r="80375" b="45184"/>
          <a:stretch/>
        </p:blipFill>
        <p:spPr>
          <a:xfrm>
            <a:off x="3394513" y="2292600"/>
            <a:ext cx="2246424" cy="221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378650" y="681600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Integracion entre los actores de la seguridad rural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Desde</a:t>
            </a:r>
            <a:endParaRPr sz="1600" i="1"/>
          </a:p>
        </p:txBody>
      </p:sp>
      <p:grpSp>
        <p:nvGrpSpPr>
          <p:cNvPr id="202" name="Google Shape;202;p26"/>
          <p:cNvGrpSpPr/>
          <p:nvPr/>
        </p:nvGrpSpPr>
        <p:grpSpPr>
          <a:xfrm>
            <a:off x="5244400" y="1743400"/>
            <a:ext cx="3536400" cy="2120250"/>
            <a:chOff x="5337650" y="880950"/>
            <a:chExt cx="3536400" cy="2120250"/>
          </a:xfrm>
        </p:grpSpPr>
        <p:sp>
          <p:nvSpPr>
            <p:cNvPr id="203" name="Google Shape;203;p26"/>
            <p:cNvSpPr txBox="1"/>
            <p:nvPr/>
          </p:nvSpPr>
          <p:spPr>
            <a:xfrm rot="-2494">
              <a:off x="5979350" y="2035774"/>
              <a:ext cx="2894701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Plan de operaciones de seguridad rural</a:t>
              </a:r>
              <a:endParaRPr sz="800" b="1">
                <a:solidFill>
                  <a:srgbClr val="8C725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Aplicaciones de seguridad</a:t>
              </a:r>
              <a:endParaRPr sz="800" b="1">
                <a:solidFill>
                  <a:srgbClr val="8C725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Trabajo en mesas locales</a:t>
              </a:r>
              <a:endParaRPr sz="800" b="1">
                <a:solidFill>
                  <a:srgbClr val="8C725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Capacitación de la ciudadanía</a:t>
              </a:r>
              <a:endParaRPr sz="800" b="1">
                <a:solidFill>
                  <a:srgbClr val="8C725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Tranquera Segura</a:t>
              </a:r>
              <a:endParaRPr sz="800" b="1">
                <a:solidFill>
                  <a:srgbClr val="8C725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</a:rPr>
                <a:t>- Ordenanzas en seguridad (caza, caballos, cámaras)</a:t>
              </a:r>
              <a:endParaRPr sz="800" b="1">
                <a:solidFill>
                  <a:srgbClr val="8C7252"/>
                </a:solidFill>
              </a:endParaRPr>
            </a:p>
          </p:txBody>
        </p:sp>
        <p:sp>
          <p:nvSpPr>
            <p:cNvPr id="204" name="Google Shape;204;p26"/>
            <p:cNvSpPr/>
            <p:nvPr/>
          </p:nvSpPr>
          <p:spPr>
            <a:xfrm rot="5400948">
              <a:off x="5409925" y="2380800"/>
              <a:ext cx="1087800" cy="15270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5337650" y="880950"/>
              <a:ext cx="1196700" cy="1191000"/>
            </a:xfrm>
            <a:prstGeom prst="ellipse">
              <a:avLst/>
            </a:prstGeom>
            <a:solidFill>
              <a:srgbClr val="783F04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Municipios</a:t>
              </a:r>
              <a:endPara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06" name="Google Shape;206;p26"/>
          <p:cNvGrpSpPr/>
          <p:nvPr/>
        </p:nvGrpSpPr>
        <p:grpSpPr>
          <a:xfrm>
            <a:off x="3697500" y="3924300"/>
            <a:ext cx="2791750" cy="1146300"/>
            <a:chOff x="3790750" y="3061850"/>
            <a:chExt cx="2791750" cy="1146300"/>
          </a:xfrm>
        </p:grpSpPr>
        <p:sp>
          <p:nvSpPr>
            <p:cNvPr id="207" name="Google Shape;207;p26"/>
            <p:cNvSpPr txBox="1"/>
            <p:nvPr/>
          </p:nvSpPr>
          <p:spPr>
            <a:xfrm rot="590">
              <a:off x="3790900" y="3372000"/>
              <a:ext cx="17487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-Participación activa</a:t>
              </a:r>
              <a:endParaRPr sz="8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 Denuncias ante sede policial o MINSEG</a:t>
              </a:r>
              <a:endParaRPr sz="8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-Medidas básicas de seguridad (cámaras, puestero)</a:t>
              </a:r>
              <a:endParaRPr sz="8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8" name="Google Shape;208;p26"/>
            <p:cNvSpPr/>
            <p:nvPr/>
          </p:nvSpPr>
          <p:spPr>
            <a:xfrm rot="-734" flipH="1">
              <a:off x="3885799" y="3790145"/>
              <a:ext cx="1405200" cy="15270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404400" y="3061850"/>
              <a:ext cx="1178100" cy="1146300"/>
            </a:xfrm>
            <a:prstGeom prst="ellipse">
              <a:avLst/>
            </a:prstGeom>
            <a:solidFill>
              <a:srgbClr val="CC4125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Ciudadanía</a:t>
              </a:r>
              <a:endPara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10" name="Google Shape;210;p26"/>
          <p:cNvGrpSpPr/>
          <p:nvPr/>
        </p:nvGrpSpPr>
        <p:grpSpPr>
          <a:xfrm>
            <a:off x="1725984" y="2922800"/>
            <a:ext cx="2111341" cy="2193700"/>
            <a:chOff x="1819234" y="2060350"/>
            <a:chExt cx="2111341" cy="2193700"/>
          </a:xfrm>
        </p:grpSpPr>
        <p:sp>
          <p:nvSpPr>
            <p:cNvPr id="211" name="Google Shape;211;p26"/>
            <p:cNvSpPr txBox="1"/>
            <p:nvPr/>
          </p:nvSpPr>
          <p:spPr>
            <a:xfrm rot="-2245">
              <a:off x="1819234" y="2185850"/>
              <a:ext cx="13779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</a:rPr>
                <a:t>- apoyo logístico efectivo y formal</a:t>
              </a:r>
              <a:endParaRPr sz="900" b="1">
                <a:solidFill>
                  <a:srgbClr val="8C7252"/>
                </a:solidFill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</a:rPr>
                <a:t>- Participacion en mesas</a:t>
              </a:r>
              <a:endParaRPr sz="900" b="1">
                <a:solidFill>
                  <a:srgbClr val="8C7252"/>
                </a:solidFill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</a:rPr>
                <a:t>- promoción de medidas de seguridad</a:t>
              </a:r>
              <a:endParaRPr sz="900" b="1">
                <a:solidFill>
                  <a:srgbClr val="8C7252"/>
                </a:solidFill>
              </a:endParaRPr>
            </a:p>
          </p:txBody>
        </p:sp>
        <p:sp>
          <p:nvSpPr>
            <p:cNvPr id="212" name="Google Shape;212;p26"/>
            <p:cNvSpPr/>
            <p:nvPr/>
          </p:nvSpPr>
          <p:spPr>
            <a:xfrm rot="5399185" flipH="1">
              <a:off x="2674800" y="2616850"/>
              <a:ext cx="1265400" cy="15270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2795975" y="3138050"/>
              <a:ext cx="1134600" cy="1116000"/>
            </a:xfrm>
            <a:prstGeom prst="ellipse">
              <a:avLst/>
            </a:prstGeom>
            <a:solidFill>
              <a:srgbClr val="5B0F00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Entidades rurales</a:t>
              </a:r>
              <a:endPara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14" name="Google Shape;214;p26"/>
          <p:cNvGrpSpPr/>
          <p:nvPr/>
        </p:nvGrpSpPr>
        <p:grpSpPr>
          <a:xfrm>
            <a:off x="2662975" y="1599050"/>
            <a:ext cx="2778676" cy="1299050"/>
            <a:chOff x="2756225" y="736600"/>
            <a:chExt cx="2778676" cy="1299050"/>
          </a:xfrm>
        </p:grpSpPr>
        <p:sp>
          <p:nvSpPr>
            <p:cNvPr id="215" name="Google Shape;215;p26"/>
            <p:cNvSpPr txBox="1"/>
            <p:nvPr/>
          </p:nvSpPr>
          <p:spPr>
            <a:xfrm rot="626">
              <a:off x="3887451" y="736749"/>
              <a:ext cx="1646700" cy="1119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-Herramientas de integración a Sistemas</a:t>
              </a:r>
              <a:endParaRPr sz="9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-Capacitaciones  abiertas</a:t>
              </a:r>
              <a:endParaRPr sz="9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 b="1">
                  <a:solidFill>
                    <a:srgbClr val="8C7252"/>
                  </a:solidFill>
                  <a:latin typeface="Roboto"/>
                  <a:ea typeface="Roboto"/>
                  <a:cs typeface="Roboto"/>
                  <a:sym typeface="Roboto"/>
                </a:rPr>
                <a:t>-Recursos humanos y logísticos suficientes</a:t>
              </a:r>
              <a:endParaRPr sz="900" b="1">
                <a:solidFill>
                  <a:srgbClr val="8C725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rgbClr val="80209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6" name="Google Shape;216;p26"/>
            <p:cNvSpPr/>
            <p:nvPr/>
          </p:nvSpPr>
          <p:spPr>
            <a:xfrm rot="734">
              <a:off x="3932306" y="1220345"/>
              <a:ext cx="1405200" cy="15270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C7252"/>
                </a:solidFill>
              </a:endParaRPr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2756225" y="880950"/>
              <a:ext cx="1181100" cy="1154700"/>
            </a:xfrm>
            <a:prstGeom prst="ellipse">
              <a:avLst/>
            </a:prstGeom>
            <a:solidFill>
              <a:srgbClr val="8C7252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Ministerio</a:t>
              </a:r>
              <a:endPara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8" name="Google Shape;218;p26"/>
          <p:cNvSpPr txBox="1"/>
          <p:nvPr/>
        </p:nvSpPr>
        <p:spPr>
          <a:xfrm>
            <a:off x="3837318" y="2621850"/>
            <a:ext cx="1360800" cy="15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Seguridad Rural</a:t>
            </a:r>
            <a:endParaRPr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Diplomatura en Gestión de la Seguridad Rural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endParaRPr sz="1600" i="1"/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1"/>
          </p:nvPr>
        </p:nvSpPr>
        <p:spPr>
          <a:xfrm>
            <a:off x="4744275" y="1809525"/>
            <a:ext cx="43995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Desde el Instituto Universitario Vucetich (IUV) para  fortalecer las capacidades institucionales de la gestión, a través de la profesionalización de todos los actores del sistema de seguridad en el ámbito rural bonaerense, incluyendo a los actores civiles.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Esto complementa a los cursos básicos de nivel I y II ya brindados durante los años anteriores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/>
          </a:blip>
          <a:srcRect l="32066" t="39043" r="32273" b="25021"/>
          <a:stretch/>
        </p:blipFill>
        <p:spPr>
          <a:xfrm>
            <a:off x="72950" y="1809519"/>
            <a:ext cx="4613227" cy="26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Sistemas multiagencia y AVL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Herramientas informáticas permite centralizar, coordinar, analizar y evaluar a través de una interfaz común y en tiempo real, del llamado al 911 y del movimiento de patrullas</a:t>
            </a:r>
            <a:endParaRPr sz="1600" i="1"/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t="13449" r="2742"/>
          <a:stretch/>
        </p:blipFill>
        <p:spPr>
          <a:xfrm>
            <a:off x="132525" y="1855300"/>
            <a:ext cx="4061775" cy="26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4572000" y="1809525"/>
            <a:ext cx="45717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Permite diferenciar los llamados que son en materia de seguridad, salud y defensa civil.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Permite que las bases de datos de casos de inseguridad sean nutridos por los municipios a través de las “cartas inversas”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Con AVL se podrá monitorear el patrullaje sobre las cuadrículas determinadas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Coordinación entre municipios y Ministerio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Tranquera segura / Mapa Interactivo S.O.S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Una iniciativa municipal con apoyo ministerial y legislativo a través de la ley N° 15.489</a:t>
            </a:r>
            <a:endParaRPr sz="1600" i="1"/>
          </a:p>
        </p:txBody>
      </p:sp>
      <p:pic>
        <p:nvPicPr>
          <p:cNvPr id="238" name="Google Shape;238;p29"/>
          <p:cNvPicPr preferRelativeResize="0"/>
          <p:nvPr/>
        </p:nvPicPr>
        <p:blipFill rotWithShape="1">
          <a:blip r:embed="rId3">
            <a:alphaModFix/>
          </a:blip>
          <a:srcRect l="13268" r="9725"/>
          <a:stretch/>
        </p:blipFill>
        <p:spPr>
          <a:xfrm>
            <a:off x="172275" y="1861950"/>
            <a:ext cx="3498576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>
            <a:spLocks noGrp="1"/>
          </p:cNvSpPr>
          <p:nvPr>
            <p:ph type="body" idx="1"/>
          </p:nvPr>
        </p:nvSpPr>
        <p:spPr>
          <a:xfrm>
            <a:off x="3790125" y="1809525"/>
            <a:ext cx="53535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La Ley provincial 15.489 viene a incorporar con fuerza de ley una iniciativa que varios municipios ya venían implementando con apoyo del Ministerio y la Patrulla rural. Cada municipio lo implementó a sus necesidades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Busca identificar y georreferenciar los establecimientos rurales mediante la colocación de chapas identificatorias en las tranqueras.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Cada chapa registra las coordenadas y el código único del inmueble, facilitando su ubicación para una respuesta rápida y eficaz ante cualquier eventualidad.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Aplicaciones de denuncia municipal y MISEG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incorporación de estas herramientas por parte del actor rural colaboran al fortalecimiento de la seguridad en lo rural. </a:t>
            </a:r>
            <a:endParaRPr sz="1600" i="1"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3370625" y="1809525"/>
            <a:ext cx="5772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Muchos municipios han desarrollado sus aplicaciones que funcionan como “botones de pánico” para comunicar al Centro de Monitoreo local sobre la ocurrencia de un hecho y su descripción. Algunos municipios incluso han dispuesto una sección especialmente para eventos en zonas rurales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Aplicación Mi Seguridad formulación de denuncias online -incluido el cuatrerismo-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Luego el denunciante cuenta con 5 días para la ratificación de la denuncia ante la autoridad policial o la fiscalía correspondiente.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246" name="Google Shape;246;p30" title="Aplicación “Mi Seguridad” para denuncia policiales en la provincia de Buenos Air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5" y="1768250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 rotWithShape="1">
          <a:blip r:embed="rId5">
            <a:alphaModFix/>
          </a:blip>
          <a:srcRect l="8792" b="3175"/>
          <a:stretch/>
        </p:blipFill>
        <p:spPr>
          <a:xfrm>
            <a:off x="568100" y="3545650"/>
            <a:ext cx="2029901" cy="143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body" idx="1"/>
          </p:nvPr>
        </p:nvSpPr>
        <p:spPr>
          <a:xfrm>
            <a:off x="3370625" y="1809525"/>
            <a:ext cx="5772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Las leyes provinciales establecen el marco normativo y las políticas generales, mientras que las ordenanzas municipales permiten la adaptación a las necesidades específicas de cada localidad.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Difundir aquellas ordenanzas o medidas de seguridad exitosas para ser replicadas en otros municipios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Con medidas muy concretas -a través de ordenanzas- han minimizado eventos de caza furtiva, venta de carne sin trazabilidad, animales sueltos..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53" name="Google Shape;253;p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Integración legislativa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La interacción entre las leyes provinciales y las ordenanzas municipales es fundamental en materia de seguridad</a:t>
            </a:r>
            <a:endParaRPr sz="1600" i="1"/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3">
            <a:alphaModFix/>
          </a:blip>
          <a:srcRect l="22152" t="31203" r="41376" b="23051"/>
          <a:stretch/>
        </p:blipFill>
        <p:spPr>
          <a:xfrm>
            <a:off x="141700" y="1969550"/>
            <a:ext cx="3081850" cy="217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l="420" r="-419"/>
          <a:stretch/>
        </p:blipFill>
        <p:spPr>
          <a:xfrm>
            <a:off x="0" y="-225325"/>
            <a:ext cx="9144000" cy="538217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17975" y="-1700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/>
              <a:t>Estrategia policial del delito: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440550" y="2262425"/>
            <a:ext cx="8262900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nuevos saberes, competencias y herramientas para una fuerza especializada</a:t>
            </a:r>
            <a:endParaRPr sz="4800" b="1"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t="11664" r="6812" b="68024"/>
          <a:stretch/>
        </p:blipFill>
        <p:spPr>
          <a:xfrm>
            <a:off x="0" y="3934075"/>
            <a:ext cx="9144001" cy="1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5595375" y="3934050"/>
            <a:ext cx="3548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MINISTERIO DE SEGURIDAD</a:t>
            </a:r>
            <a:endParaRPr sz="1200" b="1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Subsecretaria de Articulación Institucional</a:t>
            </a:r>
            <a:endParaRPr sz="1200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para la seguridad.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2"/>
          <p:cNvPicPr preferRelativeResize="0"/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0" y="-287747"/>
            <a:ext cx="9144000" cy="514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4">
            <a:alphaModFix/>
          </a:blip>
          <a:srcRect t="11664" r="6812" b="68024"/>
          <a:stretch/>
        </p:blipFill>
        <p:spPr>
          <a:xfrm>
            <a:off x="0" y="3934075"/>
            <a:ext cx="9144001" cy="1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5595375" y="3934050"/>
            <a:ext cx="3548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MINISTERIO DE SEGURIDAD</a:t>
            </a:r>
            <a:endParaRPr sz="1200" b="1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Subsecretaria de Articulación Institucional</a:t>
            </a:r>
            <a:endParaRPr sz="1200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para la seguridad.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312450" y="419850"/>
            <a:ext cx="6227100" cy="35142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/>
              <a:t>Mesas provinciales y zonales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131400" y="2249725"/>
            <a:ext cx="8881200" cy="17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La herramienta para mejorar políticas de seguridad</a:t>
            </a:r>
            <a:endParaRPr sz="48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body" idx="1"/>
          </p:nvPr>
        </p:nvSpPr>
        <p:spPr>
          <a:xfrm>
            <a:off x="379126" y="2175971"/>
            <a:ext cx="2871000" cy="14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Mensual o cuando lo requiera el Municipio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 El Jefe del C.P.R y el Jefe de Policía Comunal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Representantes de Entidades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2"/>
                </a:solidFill>
              </a:rPr>
              <a:t>Puede complementar los foros locales de seguridad ciudadana</a:t>
            </a:r>
            <a:endParaRPr sz="11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body" idx="1"/>
          </p:nvPr>
        </p:nvSpPr>
        <p:spPr>
          <a:xfrm>
            <a:off x="3442800" y="1718775"/>
            <a:ext cx="2929800" cy="16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Subsecretario y otros funcionarios del Ministerio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Representante de Superintendente Rural y  Jefe de PBA y Coordinador de Zona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Procuradores e Intendentes de la zona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Representantes de Entidades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Establecidas en Res Min Seg N° 739/14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6601375" y="1790250"/>
            <a:ext cx="2606400" cy="2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Ministro de Seguridad,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Superintendente Rural y  Jefe de PBA,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Ministerio Desarrollo Agrario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Procurador General e intendentes,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</a:rPr>
              <a:t>Representantes de Entidades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cxnSp>
        <p:nvCxnSpPr>
          <p:cNvPr id="271" name="Google Shape;271;p33"/>
          <p:cNvCxnSpPr/>
          <p:nvPr/>
        </p:nvCxnSpPr>
        <p:spPr>
          <a:xfrm>
            <a:off x="229663" y="2493975"/>
            <a:ext cx="0" cy="10386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813162" y="1783887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1"/>
                </a:solidFill>
              </a:rPr>
              <a:t>Mesa Local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73" name="Google Shape;273;p33"/>
          <p:cNvCxnSpPr/>
          <p:nvPr/>
        </p:nvCxnSpPr>
        <p:spPr>
          <a:xfrm>
            <a:off x="3395738" y="2355550"/>
            <a:ext cx="0" cy="10386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3442793" y="1326675"/>
            <a:ext cx="28710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2CC"/>
                </a:solidFill>
              </a:rPr>
              <a:t>Mesa Zonal </a:t>
            </a:r>
            <a:r>
              <a:rPr lang="es" sz="1400">
                <a:solidFill>
                  <a:srgbClr val="FFF2CC"/>
                </a:solidFill>
              </a:rPr>
              <a:t>(trimestral)</a:t>
            </a:r>
            <a:endParaRPr sz="1400">
              <a:solidFill>
                <a:srgbClr val="FFF2CC"/>
              </a:solidFill>
            </a:endParaRPr>
          </a:p>
        </p:txBody>
      </p:sp>
      <p:cxnSp>
        <p:nvCxnSpPr>
          <p:cNvPr id="275" name="Google Shape;275;p33"/>
          <p:cNvCxnSpPr/>
          <p:nvPr/>
        </p:nvCxnSpPr>
        <p:spPr>
          <a:xfrm>
            <a:off x="6457563" y="2053100"/>
            <a:ext cx="0" cy="10386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3"/>
          <p:cNvSpPr txBox="1">
            <a:spLocks noGrp="1"/>
          </p:cNvSpPr>
          <p:nvPr>
            <p:ph type="title"/>
          </p:nvPr>
        </p:nvSpPr>
        <p:spPr>
          <a:xfrm>
            <a:off x="6504625" y="1320350"/>
            <a:ext cx="25143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2CC"/>
                </a:solidFill>
              </a:rPr>
              <a:t>Mesa Provincial </a:t>
            </a:r>
            <a:r>
              <a:rPr lang="es" sz="1400">
                <a:solidFill>
                  <a:srgbClr val="FFF2CC"/>
                </a:solidFill>
              </a:rPr>
              <a:t>(anual)</a:t>
            </a:r>
            <a:endParaRPr sz="1400">
              <a:solidFill>
                <a:srgbClr val="FFF2CC"/>
              </a:solidFill>
            </a:endParaRPr>
          </a:p>
        </p:txBody>
      </p:sp>
      <p:grpSp>
        <p:nvGrpSpPr>
          <p:cNvPr id="277" name="Google Shape;277;p33"/>
          <p:cNvGrpSpPr/>
          <p:nvPr/>
        </p:nvGrpSpPr>
        <p:grpSpPr>
          <a:xfrm>
            <a:off x="929030" y="3600673"/>
            <a:ext cx="6993309" cy="1520400"/>
            <a:chOff x="929030" y="3219673"/>
            <a:chExt cx="6993309" cy="1520400"/>
          </a:xfrm>
        </p:grpSpPr>
        <p:cxnSp>
          <p:nvCxnSpPr>
            <p:cNvPr id="278" name="Google Shape;278;p33"/>
            <p:cNvCxnSpPr>
              <a:stCxn id="279" idx="6"/>
              <a:endCxn id="280" idx="2"/>
            </p:cNvCxnSpPr>
            <p:nvPr/>
          </p:nvCxnSpPr>
          <p:spPr>
            <a:xfrm>
              <a:off x="1537730" y="3979907"/>
              <a:ext cx="4864200" cy="0"/>
            </a:xfrm>
            <a:prstGeom prst="straightConnector1">
              <a:avLst/>
            </a:prstGeom>
            <a:noFill/>
            <a:ln w="19050" cap="flat" cmpd="sng">
              <a:solidFill>
                <a:srgbClr val="99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79" name="Google Shape;279;p33"/>
            <p:cNvSpPr/>
            <p:nvPr/>
          </p:nvSpPr>
          <p:spPr>
            <a:xfrm>
              <a:off x="929030" y="3675557"/>
              <a:ext cx="608700" cy="608700"/>
            </a:xfrm>
            <a:prstGeom prst="ellipse">
              <a:avLst/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3421283" y="3431305"/>
              <a:ext cx="1097100" cy="1097100"/>
            </a:xfrm>
            <a:prstGeom prst="ellipse">
              <a:avLst/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6401939" y="3219673"/>
              <a:ext cx="1520400" cy="1520400"/>
            </a:xfrm>
            <a:prstGeom prst="ellipse">
              <a:avLst/>
            </a:prstGeom>
            <a:solidFill>
              <a:srgbClr val="8C7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33"/>
          <p:cNvSpPr txBox="1">
            <a:spLocks noGrp="1"/>
          </p:cNvSpPr>
          <p:nvPr>
            <p:ph type="title"/>
          </p:nvPr>
        </p:nvSpPr>
        <p:spPr>
          <a:xfrm>
            <a:off x="379125" y="618525"/>
            <a:ext cx="8579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Mesas de para la prevención rural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Alentar a la realización de las diferentes mesas con participación del Ministerio (creadas por art 95 de la Ley N° 13.482 )</a:t>
            </a:r>
            <a:endParaRPr sz="1600"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4"/>
          <p:cNvPicPr preferRelativeResize="0"/>
          <p:nvPr/>
        </p:nvPicPr>
        <p:blipFill rotWithShape="1">
          <a:blip r:embed="rId3">
            <a:alphaModFix/>
          </a:blip>
          <a:srcRect t="12484" b="12484"/>
          <a:stretch/>
        </p:blipFill>
        <p:spPr>
          <a:xfrm>
            <a:off x="0" y="-192872"/>
            <a:ext cx="9144000" cy="514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 rotWithShape="1">
          <a:blip r:embed="rId4">
            <a:alphaModFix/>
          </a:blip>
          <a:srcRect t="11664" r="6812" b="68024"/>
          <a:stretch/>
        </p:blipFill>
        <p:spPr>
          <a:xfrm>
            <a:off x="0" y="3934075"/>
            <a:ext cx="9144001" cy="12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/>
          <p:nvPr/>
        </p:nvSpPr>
        <p:spPr>
          <a:xfrm>
            <a:off x="5595375" y="3934050"/>
            <a:ext cx="3548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MINISTERIO DE SEGURIDAD</a:t>
            </a:r>
            <a:endParaRPr sz="1200" b="1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Subsecretaria de Articulación Institucional</a:t>
            </a:r>
            <a:endParaRPr sz="1200">
              <a:solidFill>
                <a:schemeClr val="lt1"/>
              </a:solidFill>
              <a:highlight>
                <a:srgbClr val="009AAE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lt1"/>
                </a:solidFill>
                <a:highlight>
                  <a:srgbClr val="009AAE"/>
                </a:highlight>
                <a:latin typeface="Open Sans"/>
                <a:ea typeface="Open Sans"/>
                <a:cs typeface="Open Sans"/>
                <a:sym typeface="Open Sans"/>
              </a:rPr>
              <a:t>para la seguridad.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4"/>
          <p:cNvSpPr txBox="1">
            <a:spLocks noGrp="1"/>
          </p:cNvSpPr>
          <p:nvPr>
            <p:ph type="title"/>
          </p:nvPr>
        </p:nvSpPr>
        <p:spPr>
          <a:xfrm>
            <a:off x="312450" y="419850"/>
            <a:ext cx="6227100" cy="35142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/>
              <a:t>Conclusiones 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 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Para la mejora de la seguridad rural</a:t>
            </a:r>
            <a:endParaRPr sz="1600" i="1"/>
          </a:p>
        </p:txBody>
      </p:sp>
      <p:sp>
        <p:nvSpPr>
          <p:cNvPr id="296" name="Google Shape;296;p35"/>
          <p:cNvSpPr txBox="1">
            <a:spLocks noGrp="1"/>
          </p:cNvSpPr>
          <p:nvPr>
            <p:ph type="body" idx="1"/>
          </p:nvPr>
        </p:nvSpPr>
        <p:spPr>
          <a:xfrm>
            <a:off x="93225" y="1809525"/>
            <a:ext cx="90504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Mejores prácticas de prevención seguridad rural en conjunto con el productor.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Mejorar la conectividad mediante camaras, conexion a internet y telefónica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Aplicar estrategias para mejorar la representatividad de las entidades rurales. Llegar a todos los productores.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Estrategia de comunicación de medidas de prevención a productores por parte de todos los actores de seguridad rural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5474699" y="4264225"/>
            <a:ext cx="20163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Se egresaron 1050 oficiales de especialidad + 1500 chalecos y 100 peladoras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2750562" y="2388012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Se implementan CPR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616062" y="204881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2014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Especialización de Policía Rural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" sz="1600" i="1"/>
              <a:t>- Censo 4% de población vive en áreas rurales (menos de 2000 htes) 703.385 personas</a:t>
            </a:r>
            <a:endParaRPr sz="16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- Policía Rural: 3.665- 1 efectivo cada 191 habitantes </a:t>
            </a:r>
            <a:endParaRPr sz="1600" i="1"/>
          </a:p>
        </p:txBody>
      </p:sp>
      <p:cxnSp>
        <p:nvCxnSpPr>
          <p:cNvPr id="90" name="Google Shape;90;p15"/>
          <p:cNvCxnSpPr/>
          <p:nvPr/>
        </p:nvCxnSpPr>
        <p:spPr>
          <a:xfrm rot="10800000">
            <a:off x="680050" y="21524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727112" y="1995899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2005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92" name="Google Shape;92;p15"/>
          <p:cNvCxnSpPr/>
          <p:nvPr/>
        </p:nvCxnSpPr>
        <p:spPr>
          <a:xfrm>
            <a:off x="2114150" y="3375004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2161212" y="397419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2011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161212" y="426421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Superintendencia de Seguridad Rural. Se establecen 10 Jefatura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cxnSp>
        <p:nvCxnSpPr>
          <p:cNvPr id="95" name="Google Shape;95;p15"/>
          <p:cNvCxnSpPr/>
          <p:nvPr/>
        </p:nvCxnSpPr>
        <p:spPr>
          <a:xfrm rot="10800000">
            <a:off x="2616050" y="21453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6" name="Google Shape;96;p15"/>
          <p:cNvCxnSpPr/>
          <p:nvPr/>
        </p:nvCxnSpPr>
        <p:spPr>
          <a:xfrm>
            <a:off x="4043075" y="3375021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090137" y="3970916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2020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98" name="Google Shape;98;p15"/>
          <p:cNvCxnSpPr/>
          <p:nvPr/>
        </p:nvCxnSpPr>
        <p:spPr>
          <a:xfrm rot="10800000">
            <a:off x="4917381" y="2048790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864550" y="1919700"/>
            <a:ext cx="20163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2021</a:t>
            </a:r>
            <a:endParaRPr sz="1800">
              <a:solidFill>
                <a:schemeClr val="dk1"/>
              </a:solidFill>
            </a:endParaRPr>
          </a:p>
        </p:txBody>
      </p:sp>
      <p:graphicFrame>
        <p:nvGraphicFramePr>
          <p:cNvPr id="100" name="Google Shape;100;p15"/>
          <p:cNvGraphicFramePr/>
          <p:nvPr/>
        </p:nvGraphicFramePr>
        <p:xfrm>
          <a:off x="323100" y="2983265"/>
          <a:ext cx="8522700" cy="396210"/>
        </p:xfrm>
        <a:graphic>
          <a:graphicData uri="http://schemas.openxmlformats.org/drawingml/2006/table">
            <a:tbl>
              <a:tblPr>
                <a:noFill/>
                <a:tableStyleId>{CCDEA6B0-8753-45E2-958F-3FC29605A715}</a:tableStyleId>
              </a:tblPr>
              <a:tblGrid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FFFFFF"/>
                          </a:solidFill>
                        </a:rPr>
                        <a:t>2005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FFFFFF"/>
                          </a:solidFill>
                        </a:rPr>
                        <a:t>2011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2014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2020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2021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  2022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1"/>
                          </a:solidFill>
                        </a:rPr>
                        <a:t>2023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FFFFFF"/>
                          </a:solidFill>
                        </a:rPr>
                        <a:t>2024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7112" y="2285925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Se crea Patrulla Rural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4090127" y="4264225"/>
            <a:ext cx="14766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fuerza efectiva:3653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Flota 693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864562" y="220973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Renovación de moviles 4x4:  417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04" name="Google Shape;104;p15"/>
          <p:cNvCxnSpPr/>
          <p:nvPr/>
        </p:nvCxnSpPr>
        <p:spPr>
          <a:xfrm>
            <a:off x="5842050" y="3374996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5823862" y="397474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2022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106" name="Google Shape;106;p15"/>
          <p:cNvCxnSpPr/>
          <p:nvPr/>
        </p:nvCxnSpPr>
        <p:spPr>
          <a:xfrm rot="10800000">
            <a:off x="6822381" y="2124990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6769550" y="1995900"/>
            <a:ext cx="20163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2023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6769562" y="228593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Puesta en funciones de oficiales y compra de drones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09" name="Google Shape;109;p15"/>
          <p:cNvCxnSpPr/>
          <p:nvPr/>
        </p:nvCxnSpPr>
        <p:spPr>
          <a:xfrm>
            <a:off x="8694000" y="3375021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8022737" y="382234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2024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7428600" y="4111825"/>
            <a:ext cx="1814100" cy="6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200">
                <a:solidFill>
                  <a:schemeClr val="dk2"/>
                </a:solidFill>
              </a:rPr>
              <a:t>250 oficiales en funciones. </a:t>
            </a:r>
            <a:br>
              <a:rPr lang="es" sz="1200">
                <a:solidFill>
                  <a:schemeClr val="dk2"/>
                </a:solidFill>
              </a:rPr>
            </a:br>
            <a:r>
              <a:rPr lang="es" sz="1200">
                <a:solidFill>
                  <a:schemeClr val="dk2"/>
                </a:solidFill>
              </a:rPr>
              <a:t>Nueva gestión política + Drones en vuelo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Operativos de saturación de patrullaje aéreo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Detalles tecnicos</a:t>
            </a:r>
            <a:endParaRPr sz="1600" i="1"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l="12854" t="14248" b="16952"/>
          <a:stretch/>
        </p:blipFill>
        <p:spPr>
          <a:xfrm>
            <a:off x="-172275" y="1683025"/>
            <a:ext cx="6576282" cy="34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404000" y="1809525"/>
            <a:ext cx="2739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10 Drones - VANT</a:t>
            </a:r>
            <a:endParaRPr sz="1600"/>
          </a:p>
          <a:p>
            <a:pPr marL="3600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10 Horas de vuelo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100km/h velocidad aprox: 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1 trailer por drone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8 pilotos por drone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30x de zoom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Se patrullan 6.000 hectáreas por hora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Espacio aéreo reservado solo para su vuelo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Operativos de saturación de patrullaje aéreo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Operativos </a:t>
            </a:r>
            <a:endParaRPr sz="1600" i="1"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188725" y="1796275"/>
            <a:ext cx="2739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Ya volamos en </a:t>
            </a:r>
            <a:endParaRPr sz="1600"/>
          </a:p>
          <a:p>
            <a:pPr marL="3600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Chivilcoy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Rauch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Olavarria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Dolores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Suipacha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Mercedes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Bolivar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Carmen de Areco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Cañuelas</a:t>
            </a:r>
            <a:endParaRPr sz="1500"/>
          </a:p>
          <a:p>
            <a:pPr marL="3600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Castelli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125" name="Google Shape;125;p17" title="v09044g40000coqn5ffog65qnl6tml0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1025" y="1750975"/>
            <a:ext cx="1822575" cy="32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 title="IMG_3471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0975" y="1750959"/>
            <a:ext cx="1822576" cy="324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title="IMG_3482.MO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6000" y="1725550"/>
            <a:ext cx="1785040" cy="3173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0" y="1701200"/>
            <a:ext cx="9085500" cy="3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Desde 1° de marzo, Crio Gral. Fernandez Mamani a cargo </a:t>
            </a:r>
            <a:endParaRPr sz="1800" b="1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Objetivo de gestión: </a:t>
            </a:r>
            <a:endParaRPr sz="1800" b="1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AFAFA"/>
              </a:buClr>
              <a:buSzPts val="1800"/>
              <a:buFont typeface="Roboto"/>
              <a:buChar char="-"/>
            </a:pPr>
            <a:r>
              <a:rPr lang="es" sz="1800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incrementar las tareas operativas en el campo a través de la redistribución de los oficiales con estado policial hacia actividades de patrullaje. </a:t>
            </a:r>
            <a:endParaRPr sz="1800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800"/>
              <a:buFont typeface="Roboto"/>
              <a:buChar char="-"/>
            </a:pPr>
            <a:r>
              <a:rPr lang="es" sz="1800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Adopción de sistemas informáticos avanzados para la División Operaciones </a:t>
            </a:r>
            <a:endParaRPr sz="1800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800"/>
              <a:buFont typeface="Roboto"/>
              <a:buChar char="-"/>
            </a:pPr>
            <a:r>
              <a:rPr lang="es" sz="1800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Agilizacion procesos internos</a:t>
            </a:r>
            <a:endParaRPr sz="1800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222400" y="369050"/>
            <a:ext cx="5293200" cy="13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Superintendencia de Seguridad Rural: </a:t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l="36447" t="35940" r="36517" b="33518"/>
          <a:stretch/>
        </p:blipFill>
        <p:spPr>
          <a:xfrm>
            <a:off x="5874050" y="0"/>
            <a:ext cx="3211526" cy="20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/>
        </p:nvSpPr>
        <p:spPr>
          <a:xfrm>
            <a:off x="105675" y="2039975"/>
            <a:ext cx="5542200" cy="24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Coordinaciones operativas : </a:t>
            </a:r>
            <a:endParaRPr sz="1800" b="1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10 coordinaciones operativas</a:t>
            </a:r>
            <a:endParaRPr sz="1800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C.P.R.:</a:t>
            </a:r>
            <a:endParaRPr sz="1800" b="1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106 Comandos de Patrulla Rural</a:t>
            </a:r>
            <a:endParaRPr sz="1800"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i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Patrullar los caminos rurales y rutas de acceso a los campos, asistiendo a las víctimas de delitos en zona rural, recibiendo las denuncias por delitos ilícitos y contravenciones, manteniendo informada a la población rural sobre las medidas adoptadas y aconsejadas tendientes a prevenir y evitar la comisión de delitos, generando un estrecho vínculo entre la población rural y esta Policía.</a:t>
            </a:r>
            <a:endParaRPr i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222400" y="369050"/>
            <a:ext cx="55422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Superintendencia de Seguridad Rural: 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l="31275" t="8792" r="34895" b="3550"/>
          <a:stretch/>
        </p:blipFill>
        <p:spPr>
          <a:xfrm>
            <a:off x="5615125" y="0"/>
            <a:ext cx="35288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Metodología de trabajo operativo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1600" i="1"/>
              <a:t>Entre Superintendencia y Subsecretaría</a:t>
            </a:r>
            <a:endParaRPr sz="1600" i="1"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3829875" y="1809525"/>
            <a:ext cx="53139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Se reciben parte de los hechos esclarecidos y cometidos más relevantes junto con su contenido audiovisual.</a:t>
            </a:r>
            <a:endParaRPr sz="1600"/>
          </a:p>
          <a:p>
            <a:pPr marL="3600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/>
              <a:t>Esta información nos permite: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-"/>
            </a:pPr>
            <a:r>
              <a:rPr lang="es" sz="1600"/>
              <a:t> poder contactarnos con los productores afectados de algún hecho,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s" sz="1600"/>
              <a:t> enviar aquellos casos esclarecidos los representantes de entidades rurales locales  y a los secretarios de seguridad de los municipios.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 l="39881" t="28887" r="29860" b="12646"/>
          <a:stretch/>
        </p:blipFill>
        <p:spPr>
          <a:xfrm>
            <a:off x="0" y="1697749"/>
            <a:ext cx="3170064" cy="344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25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l="28761" t="18463" r="32849" b="4571"/>
          <a:stretch/>
        </p:blipFill>
        <p:spPr>
          <a:xfrm>
            <a:off x="134602" y="134601"/>
            <a:ext cx="4096051" cy="4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l="29257" t="14717" r="31232" b="3836"/>
          <a:stretch/>
        </p:blipFill>
        <p:spPr>
          <a:xfrm>
            <a:off x="4907400" y="134600"/>
            <a:ext cx="3983702" cy="46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1340</Words>
  <Application>Microsoft Office PowerPoint</Application>
  <PresentationFormat>Presentación en pantalla (16:9)</PresentationFormat>
  <Paragraphs>213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Roboto Medium</vt:lpstr>
      <vt:lpstr>Open Sans</vt:lpstr>
      <vt:lpstr>Roboto</vt:lpstr>
      <vt:lpstr>Material</vt:lpstr>
      <vt:lpstr>MESA DE TRABAJO PARA LA SEGURIDAD RURAL</vt:lpstr>
      <vt:lpstr>Estrategia policial del delito: </vt:lpstr>
      <vt:lpstr>2014</vt:lpstr>
      <vt:lpstr>Operativos de saturación de patrullaje aéreo Detalles tecnicos</vt:lpstr>
      <vt:lpstr>Operativos de saturación de patrullaje aéreo Operativos </vt:lpstr>
      <vt:lpstr>Superintendencia de Seguridad Rural: </vt:lpstr>
      <vt:lpstr>Superintendencia de Seguridad Rural: </vt:lpstr>
      <vt:lpstr>Metodología de trabajo operativo Entre Superintendencia y Subsecretaría</vt:lpstr>
      <vt:lpstr>Presentación de PowerPoint</vt:lpstr>
      <vt:lpstr>Presentación de PowerPoint</vt:lpstr>
      <vt:lpstr>Delitos prevalentes</vt:lpstr>
      <vt:lpstr>Entraderas</vt:lpstr>
      <vt:lpstr>Seguridad rural una mesa de 4 patas </vt:lpstr>
      <vt:lpstr>Integracion entre los actores de la seguridad rural Desde</vt:lpstr>
      <vt:lpstr>Diplomatura en Gestión de la Seguridad Rural </vt:lpstr>
      <vt:lpstr>Sistemas multiagencia y AVL Herramientas informáticas permite centralizar, coordinar, analizar y evaluar a través de una interfaz común y en tiempo real, del llamado al 911 y del movimiento de patrullas</vt:lpstr>
      <vt:lpstr>Tranquera segura / Mapa Interactivo S.O.S  Una iniciativa municipal con apoyo ministerial y legislativo a través de la ley N° 15.489</vt:lpstr>
      <vt:lpstr>Aplicaciones de denuncia municipal y MISEG incorporación de estas herramientas por parte del actor rural colaboran al fortalecimiento de la seguridad en lo rural. </vt:lpstr>
      <vt:lpstr>Integración legislativa La interacción entre las leyes provinciales y las ordenanzas municipales es fundamental en materia de seguridad</vt:lpstr>
      <vt:lpstr>Mesas provinciales y zonales  </vt:lpstr>
      <vt:lpstr>Mesa Local</vt:lpstr>
      <vt:lpstr>Conclusiones   </vt:lpstr>
      <vt:lpstr>Conclusiones  Para la mejora de la seguridad rural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MESA DE TRABAJO PARA LA SEGURIDAD RURAL</dc:title>
  <dc:creator>USUARIO MSEG</dc:creator>
  <cp:lastModifiedBy>Usuario de Windows</cp:lastModifiedBy>
  <cp:revision>1</cp:revision>
  <dcterms:modified xsi:type="dcterms:W3CDTF">2024-06-18T18:07:42Z</dcterms:modified>
</cp:coreProperties>
</file>